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Fira Sans Bold" panose="020B0803050000020004" pitchFamily="34" charset="0"/>
      <p:regular r:id="rId32"/>
      <p:bold r:id="rId33"/>
    </p:embeddedFont>
    <p:embeddedFont>
      <p:font typeface="IBM Plex Sans" panose="020B0503050203000203" pitchFamily="34" charset="0"/>
      <p:regular r:id="rId34"/>
    </p:embeddedFont>
    <p:embeddedFont>
      <p:font typeface="Montserrat Classic" pitchFamily="2" charset="77"/>
      <p:regular r:id="rId35"/>
    </p:embeddedFont>
    <p:embeddedFont>
      <p:font typeface="Open Sans" panose="020B0606030504020204" pitchFamily="34" charset="0"/>
      <p:regular r:id="rId36"/>
      <p:bold r:id="rId37"/>
      <p:italic r:id="rId38"/>
    </p:embeddedFont>
    <p:embeddedFont>
      <p:font typeface="Open Sans Bold" panose="020B0806030504020204" pitchFamily="34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3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31.svg"/><Relationship Id="rId12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5.png"/><Relationship Id="rId5" Type="http://schemas.openxmlformats.org/officeDocument/2006/relationships/image" Target="../media/image48.png"/><Relationship Id="rId10" Type="http://schemas.openxmlformats.org/officeDocument/2006/relationships/image" Target="../media/image50.svg"/><Relationship Id="rId4" Type="http://schemas.openxmlformats.org/officeDocument/2006/relationships/image" Target="../media/image8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8.sv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7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sv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72205" y="660895"/>
            <a:ext cx="1855796" cy="1043886"/>
          </a:xfrm>
          <a:custGeom>
            <a:avLst/>
            <a:gdLst/>
            <a:ahLst/>
            <a:cxnLst/>
            <a:rect l="l" t="t" r="r" b="b"/>
            <a:pathLst>
              <a:path w="1855796" h="1043886">
                <a:moveTo>
                  <a:pt x="0" y="0"/>
                </a:moveTo>
                <a:lnTo>
                  <a:pt x="1855797" y="0"/>
                </a:lnTo>
                <a:lnTo>
                  <a:pt x="1855797" y="1043886"/>
                </a:lnTo>
                <a:lnTo>
                  <a:pt x="0" y="1043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42" r="-374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2754910" y="3360498"/>
            <a:ext cx="12778181" cy="3566003"/>
            <a:chOff x="0" y="0"/>
            <a:chExt cx="17037574" cy="4754671"/>
          </a:xfrm>
        </p:grpSpPr>
        <p:sp>
          <p:nvSpPr>
            <p:cNvPr id="7" name="TextBox 7"/>
            <p:cNvSpPr txBox="1"/>
            <p:nvPr/>
          </p:nvSpPr>
          <p:spPr>
            <a:xfrm>
              <a:off x="0" y="3029165"/>
              <a:ext cx="17037574" cy="172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 u="none" strike="noStrike">
                  <a:solidFill>
                    <a:srgbClr val="000000"/>
                  </a:solidFill>
                  <a:latin typeface="IBM Plex Sans"/>
                </a:rPr>
                <a:t>Focus on the evolution of the number of French and European controls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64837"/>
              <a:ext cx="17037574" cy="1899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327"/>
                </a:lnSpc>
                <a:spcBef>
                  <a:spcPct val="0"/>
                </a:spcBef>
              </a:pPr>
              <a:r>
                <a:rPr lang="en-US" sz="10327" u="none" strike="noStrike">
                  <a:solidFill>
                    <a:srgbClr val="000000"/>
                  </a:solidFill>
                  <a:latin typeface="IBM Plex Sans"/>
                </a:rPr>
                <a:t>MERGER CONTROL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32786" y="701191"/>
            <a:ext cx="562242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000000"/>
                </a:solidFill>
                <a:latin typeface="Open Sans Bold"/>
              </a:rPr>
              <a:t>LEGAL 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0100" y="9738066"/>
            <a:ext cx="547687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00000"/>
                </a:solidFill>
                <a:latin typeface="Open Sans"/>
              </a:rPr>
              <a:t>Charles LOUIS-VICTOR and Quentin PINSOLLE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23983" y="1028700"/>
            <a:ext cx="9156008" cy="8591279"/>
          </a:xfrm>
          <a:custGeom>
            <a:avLst/>
            <a:gdLst/>
            <a:ahLst/>
            <a:cxnLst/>
            <a:rect l="l" t="t" r="r" b="b"/>
            <a:pathLst>
              <a:path w="9156008" h="8591279">
                <a:moveTo>
                  <a:pt x="0" y="0"/>
                </a:moveTo>
                <a:lnTo>
                  <a:pt x="9156008" y="0"/>
                </a:lnTo>
                <a:lnTo>
                  <a:pt x="9156008" y="8591279"/>
                </a:lnTo>
                <a:lnTo>
                  <a:pt x="0" y="8591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0041002" y="3001310"/>
            <a:ext cx="7870368" cy="3986901"/>
          </a:xfrm>
          <a:custGeom>
            <a:avLst/>
            <a:gdLst/>
            <a:ahLst/>
            <a:cxnLst/>
            <a:rect l="l" t="t" r="r" b="b"/>
            <a:pathLst>
              <a:path w="7870368" h="3986901">
                <a:moveTo>
                  <a:pt x="0" y="0"/>
                </a:moveTo>
                <a:lnTo>
                  <a:pt x="7870367" y="0"/>
                </a:lnTo>
                <a:lnTo>
                  <a:pt x="7870367" y="3986900"/>
                </a:lnTo>
                <a:lnTo>
                  <a:pt x="0" y="398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373234" y="199148"/>
            <a:ext cx="13449997" cy="3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5"/>
              </a:lnSpc>
              <a:spcBef>
                <a:spcPct val="0"/>
              </a:spcBef>
            </a:pPr>
            <a:r>
              <a:rPr lang="en-US" sz="3051" u="none" strike="noStrike">
                <a:solidFill>
                  <a:srgbClr val="000000"/>
                </a:solidFill>
                <a:latin typeface="Montserrat Classic"/>
              </a:rPr>
              <a:t>GETTING A DATA FRAME, TRANSFORMABLE INTO A TABLE</a:t>
            </a:r>
          </a:p>
        </p:txBody>
      </p:sp>
      <p:sp>
        <p:nvSpPr>
          <p:cNvPr id="6" name="Freeform 6"/>
          <p:cNvSpPr/>
          <p:nvPr/>
        </p:nvSpPr>
        <p:spPr>
          <a:xfrm rot="2700000">
            <a:off x="7773483" y="-651055"/>
            <a:ext cx="2741034" cy="2734181"/>
          </a:xfrm>
          <a:custGeom>
            <a:avLst/>
            <a:gdLst/>
            <a:ahLst/>
            <a:cxnLst/>
            <a:rect l="l" t="t" r="r" b="b"/>
            <a:pathLst>
              <a:path w="2741034" h="2734181">
                <a:moveTo>
                  <a:pt x="0" y="0"/>
                </a:moveTo>
                <a:lnTo>
                  <a:pt x="2741034" y="0"/>
                </a:lnTo>
                <a:lnTo>
                  <a:pt x="2741034" y="2734181"/>
                </a:lnTo>
                <a:lnTo>
                  <a:pt x="0" y="2734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0174263" y="8087160"/>
            <a:ext cx="727957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00000"/>
                </a:solidFill>
                <a:latin typeface="Open Sans Bold"/>
              </a:rPr>
              <a:t>Changing the date format -&gt; switch from a written format to a YYYY/MM/DD format </a:t>
            </a:r>
          </a:p>
        </p:txBody>
      </p:sp>
      <p:sp>
        <p:nvSpPr>
          <p:cNvPr id="8" name="AutoShape 8"/>
          <p:cNvSpPr/>
          <p:nvPr/>
        </p:nvSpPr>
        <p:spPr>
          <a:xfrm>
            <a:off x="9860984" y="8367927"/>
            <a:ext cx="47449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888722" y="1101650"/>
            <a:ext cx="13708378" cy="2638863"/>
          </a:xfrm>
          <a:custGeom>
            <a:avLst/>
            <a:gdLst/>
            <a:ahLst/>
            <a:cxnLst/>
            <a:rect l="l" t="t" r="r" b="b"/>
            <a:pathLst>
              <a:path w="13708378" h="2638863">
                <a:moveTo>
                  <a:pt x="0" y="0"/>
                </a:moveTo>
                <a:lnTo>
                  <a:pt x="13708378" y="0"/>
                </a:lnTo>
                <a:lnTo>
                  <a:pt x="13708378" y="2638863"/>
                </a:lnTo>
                <a:lnTo>
                  <a:pt x="0" y="263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3373234" y="199148"/>
            <a:ext cx="11541533" cy="3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3051">
                <a:solidFill>
                  <a:srgbClr val="000000"/>
                </a:solidFill>
                <a:latin typeface="Montserrat Classic"/>
              </a:rPr>
              <a:t>GRAPH CREATION THANKS TO CHATGPT</a:t>
            </a:r>
          </a:p>
        </p:txBody>
      </p:sp>
      <p:sp>
        <p:nvSpPr>
          <p:cNvPr id="5" name="Freeform 5"/>
          <p:cNvSpPr/>
          <p:nvPr/>
        </p:nvSpPr>
        <p:spPr>
          <a:xfrm rot="2700000">
            <a:off x="7773483" y="-651055"/>
            <a:ext cx="2741034" cy="2734181"/>
          </a:xfrm>
          <a:custGeom>
            <a:avLst/>
            <a:gdLst/>
            <a:ahLst/>
            <a:cxnLst/>
            <a:rect l="l" t="t" r="r" b="b"/>
            <a:pathLst>
              <a:path w="2741034" h="2734181">
                <a:moveTo>
                  <a:pt x="0" y="0"/>
                </a:moveTo>
                <a:lnTo>
                  <a:pt x="2741034" y="0"/>
                </a:lnTo>
                <a:lnTo>
                  <a:pt x="2741034" y="2734181"/>
                </a:lnTo>
                <a:lnTo>
                  <a:pt x="0" y="2734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945711" y="3934142"/>
            <a:ext cx="6323139" cy="5949541"/>
          </a:xfrm>
          <a:custGeom>
            <a:avLst/>
            <a:gdLst/>
            <a:ahLst/>
            <a:cxnLst/>
            <a:rect l="l" t="t" r="r" b="b"/>
            <a:pathLst>
              <a:path w="6323139" h="5949541">
                <a:moveTo>
                  <a:pt x="0" y="0"/>
                </a:moveTo>
                <a:lnTo>
                  <a:pt x="6323139" y="0"/>
                </a:lnTo>
                <a:lnTo>
                  <a:pt x="6323139" y="5949541"/>
                </a:lnTo>
                <a:lnTo>
                  <a:pt x="0" y="594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711222" y="4320393"/>
            <a:ext cx="8206761" cy="5414183"/>
          </a:xfrm>
          <a:custGeom>
            <a:avLst/>
            <a:gdLst/>
            <a:ahLst/>
            <a:cxnLst/>
            <a:rect l="l" t="t" r="r" b="b"/>
            <a:pathLst>
              <a:path w="8206761" h="5414183">
                <a:moveTo>
                  <a:pt x="0" y="0"/>
                </a:moveTo>
                <a:lnTo>
                  <a:pt x="8206761" y="0"/>
                </a:lnTo>
                <a:lnTo>
                  <a:pt x="8206761" y="5414183"/>
                </a:lnTo>
                <a:lnTo>
                  <a:pt x="0" y="541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078158" y="575393"/>
            <a:ext cx="11472889" cy="3405425"/>
          </a:xfrm>
          <a:custGeom>
            <a:avLst/>
            <a:gdLst/>
            <a:ahLst/>
            <a:cxnLst/>
            <a:rect l="l" t="t" r="r" b="b"/>
            <a:pathLst>
              <a:path w="11472889" h="3405425">
                <a:moveTo>
                  <a:pt x="0" y="0"/>
                </a:moveTo>
                <a:lnTo>
                  <a:pt x="11472889" y="0"/>
                </a:lnTo>
                <a:lnTo>
                  <a:pt x="11472889" y="3405425"/>
                </a:lnTo>
                <a:lnTo>
                  <a:pt x="0" y="340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054690" y="7661209"/>
            <a:ext cx="13708378" cy="2404678"/>
          </a:xfrm>
          <a:custGeom>
            <a:avLst/>
            <a:gdLst/>
            <a:ahLst/>
            <a:cxnLst/>
            <a:rect l="l" t="t" r="r" b="b"/>
            <a:pathLst>
              <a:path w="13708378" h="2404678">
                <a:moveTo>
                  <a:pt x="0" y="0"/>
                </a:moveTo>
                <a:lnTo>
                  <a:pt x="13708378" y="0"/>
                </a:lnTo>
                <a:lnTo>
                  <a:pt x="13708378" y="2404678"/>
                </a:lnTo>
                <a:lnTo>
                  <a:pt x="0" y="240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431410" y="259661"/>
            <a:ext cx="6954937" cy="7084532"/>
          </a:xfrm>
          <a:custGeom>
            <a:avLst/>
            <a:gdLst/>
            <a:ahLst/>
            <a:cxnLst/>
            <a:rect l="l" t="t" r="r" b="b"/>
            <a:pathLst>
              <a:path w="6954937" h="7084532">
                <a:moveTo>
                  <a:pt x="0" y="0"/>
                </a:moveTo>
                <a:lnTo>
                  <a:pt x="6954938" y="0"/>
                </a:lnTo>
                <a:lnTo>
                  <a:pt x="6954938" y="7084533"/>
                </a:lnTo>
                <a:lnTo>
                  <a:pt x="0" y="7084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288804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968402" y="2314606"/>
            <a:ext cx="11665312" cy="7669943"/>
          </a:xfrm>
          <a:custGeom>
            <a:avLst/>
            <a:gdLst/>
            <a:ahLst/>
            <a:cxnLst/>
            <a:rect l="l" t="t" r="r" b="b"/>
            <a:pathLst>
              <a:path w="11665312" h="7669943">
                <a:moveTo>
                  <a:pt x="0" y="0"/>
                </a:moveTo>
                <a:lnTo>
                  <a:pt x="11665312" y="0"/>
                </a:lnTo>
                <a:lnTo>
                  <a:pt x="11665312" y="7669943"/>
                </a:lnTo>
                <a:lnTo>
                  <a:pt x="0" y="766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782505" y="695639"/>
            <a:ext cx="12722991" cy="8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0"/>
              </a:lnSpc>
              <a:spcBef>
                <a:spcPct val="0"/>
              </a:spcBef>
            </a:pPr>
            <a:r>
              <a:rPr lang="en-US" sz="7000" u="none" strike="noStrike">
                <a:solidFill>
                  <a:srgbClr val="000000"/>
                </a:solidFill>
                <a:latin typeface="Montserrat Classic"/>
              </a:rPr>
              <a:t>EUROPEAN COMMISSION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6502" y="2834930"/>
            <a:ext cx="59873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Different site and less intuitive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56502" y="4665605"/>
            <a:ext cx="78618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Need to use Selenium to simulate a user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5373" y="3721519"/>
            <a:ext cx="1152868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Intentional (?) blockage that makes scraping more complicated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8572" y="5597079"/>
            <a:ext cx="1541590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More data therefore complications related to the restricted display of decisions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56502" y="6613289"/>
            <a:ext cx="73138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Use the scraped data to create graphs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93629" y="3067862"/>
            <a:ext cx="11679900" cy="3587564"/>
          </a:xfrm>
          <a:custGeom>
            <a:avLst/>
            <a:gdLst/>
            <a:ahLst/>
            <a:cxnLst/>
            <a:rect l="l" t="t" r="r" b="b"/>
            <a:pathLst>
              <a:path w="11679900" h="3587564">
                <a:moveTo>
                  <a:pt x="0" y="0"/>
                </a:moveTo>
                <a:lnTo>
                  <a:pt x="11679900" y="0"/>
                </a:lnTo>
                <a:lnTo>
                  <a:pt x="11679900" y="3587564"/>
                </a:lnTo>
                <a:lnTo>
                  <a:pt x="0" y="3587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264709" y="3194618"/>
            <a:ext cx="5559663" cy="3334052"/>
          </a:xfrm>
          <a:custGeom>
            <a:avLst/>
            <a:gdLst/>
            <a:ahLst/>
            <a:cxnLst/>
            <a:rect l="l" t="t" r="r" b="b"/>
            <a:pathLst>
              <a:path w="5559663" h="3334052">
                <a:moveTo>
                  <a:pt x="0" y="0"/>
                </a:moveTo>
                <a:lnTo>
                  <a:pt x="5559663" y="0"/>
                </a:lnTo>
                <a:lnTo>
                  <a:pt x="5559663" y="3334052"/>
                </a:lnTo>
                <a:lnTo>
                  <a:pt x="0" y="333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782505" y="638489"/>
            <a:ext cx="12722991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INSTALLATION DE SELENIUM ET CHROMEDRIVER</a:t>
            </a:r>
          </a:p>
        </p:txBody>
      </p:sp>
      <p:sp>
        <p:nvSpPr>
          <p:cNvPr id="6" name="Freeform 6"/>
          <p:cNvSpPr/>
          <p:nvPr/>
        </p:nvSpPr>
        <p:spPr>
          <a:xfrm rot="2700000">
            <a:off x="7081444" y="-109005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3072327" y="7101547"/>
            <a:ext cx="11381919" cy="2742872"/>
          </a:xfrm>
          <a:custGeom>
            <a:avLst/>
            <a:gdLst/>
            <a:ahLst/>
            <a:cxnLst/>
            <a:rect l="l" t="t" r="r" b="b"/>
            <a:pathLst>
              <a:path w="11381919" h="2742872">
                <a:moveTo>
                  <a:pt x="0" y="0"/>
                </a:moveTo>
                <a:lnTo>
                  <a:pt x="11381919" y="0"/>
                </a:lnTo>
                <a:lnTo>
                  <a:pt x="11381919" y="2742872"/>
                </a:lnTo>
                <a:lnTo>
                  <a:pt x="0" y="2742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117691" y="1028700"/>
            <a:ext cx="9325312" cy="8640314"/>
          </a:xfrm>
          <a:custGeom>
            <a:avLst/>
            <a:gdLst/>
            <a:ahLst/>
            <a:cxnLst/>
            <a:rect l="l" t="t" r="r" b="b"/>
            <a:pathLst>
              <a:path w="9325312" h="8640314">
                <a:moveTo>
                  <a:pt x="0" y="0"/>
                </a:moveTo>
                <a:lnTo>
                  <a:pt x="9325312" y="0"/>
                </a:lnTo>
                <a:lnTo>
                  <a:pt x="9325312" y="8640314"/>
                </a:lnTo>
                <a:lnTo>
                  <a:pt x="0" y="864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7047514" y="2821906"/>
            <a:ext cx="1887719" cy="590341"/>
          </a:xfrm>
          <a:custGeom>
            <a:avLst/>
            <a:gdLst/>
            <a:ahLst/>
            <a:cxnLst/>
            <a:rect l="l" t="t" r="r" b="b"/>
            <a:pathLst>
              <a:path w="1887719" h="590341">
                <a:moveTo>
                  <a:pt x="0" y="0"/>
                </a:moveTo>
                <a:lnTo>
                  <a:pt x="1887719" y="0"/>
                </a:lnTo>
                <a:lnTo>
                  <a:pt x="1887719" y="590341"/>
                </a:lnTo>
                <a:lnTo>
                  <a:pt x="0" y="590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602717" y="8861173"/>
            <a:ext cx="1887719" cy="590341"/>
          </a:xfrm>
          <a:custGeom>
            <a:avLst/>
            <a:gdLst/>
            <a:ahLst/>
            <a:cxnLst/>
            <a:rect l="l" t="t" r="r" b="b"/>
            <a:pathLst>
              <a:path w="1887719" h="590341">
                <a:moveTo>
                  <a:pt x="0" y="0"/>
                </a:moveTo>
                <a:lnTo>
                  <a:pt x="1887719" y="0"/>
                </a:lnTo>
                <a:lnTo>
                  <a:pt x="1887719" y="590341"/>
                </a:lnTo>
                <a:lnTo>
                  <a:pt x="0" y="590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2318107" y="3412247"/>
            <a:ext cx="898892" cy="281108"/>
          </a:xfrm>
          <a:custGeom>
            <a:avLst/>
            <a:gdLst/>
            <a:ahLst/>
            <a:cxnLst/>
            <a:rect l="l" t="t" r="r" b="b"/>
            <a:pathLst>
              <a:path w="898892" h="281108">
                <a:moveTo>
                  <a:pt x="0" y="0"/>
                </a:moveTo>
                <a:lnTo>
                  <a:pt x="898892" y="0"/>
                </a:lnTo>
                <a:lnTo>
                  <a:pt x="898892" y="281108"/>
                </a:lnTo>
                <a:lnTo>
                  <a:pt x="0" y="28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EXPLICATION DU CODE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434272" y="3727971"/>
            <a:ext cx="13708378" cy="1907749"/>
          </a:xfrm>
          <a:custGeom>
            <a:avLst/>
            <a:gdLst/>
            <a:ahLst/>
            <a:cxnLst/>
            <a:rect l="l" t="t" r="r" b="b"/>
            <a:pathLst>
              <a:path w="13708378" h="1907749">
                <a:moveTo>
                  <a:pt x="0" y="0"/>
                </a:moveTo>
                <a:lnTo>
                  <a:pt x="13708377" y="0"/>
                </a:lnTo>
                <a:lnTo>
                  <a:pt x="13708377" y="1907749"/>
                </a:lnTo>
                <a:lnTo>
                  <a:pt x="0" y="1907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48838" y="5733281"/>
            <a:ext cx="6929725" cy="4446928"/>
          </a:xfrm>
          <a:custGeom>
            <a:avLst/>
            <a:gdLst/>
            <a:ahLst/>
            <a:cxnLst/>
            <a:rect l="l" t="t" r="r" b="b"/>
            <a:pathLst>
              <a:path w="6929725" h="4446928">
                <a:moveTo>
                  <a:pt x="0" y="0"/>
                </a:moveTo>
                <a:lnTo>
                  <a:pt x="6929725" y="0"/>
                </a:lnTo>
                <a:lnTo>
                  <a:pt x="6929725" y="4446928"/>
                </a:lnTo>
                <a:lnTo>
                  <a:pt x="0" y="4446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315766" y="2256993"/>
            <a:ext cx="136564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1ère difficulté : le site n’affiche que les 3000 premiers résultats, sur + de 9000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-&gt; donc on joue avec les filtres temporels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1544" y="6482386"/>
            <a:ext cx="889091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2è difficulté : le bouton des cookies qui bloque le scrapping 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-&gt; utilise selenium pour simuler un clic et accepter les cookies </a:t>
            </a:r>
          </a:p>
        </p:txBody>
      </p:sp>
      <p:sp>
        <p:nvSpPr>
          <p:cNvPr id="9" name="Freeform 9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000000"/>
                </a:solidFill>
                <a:latin typeface="Montserrat Classic"/>
              </a:rPr>
              <a:t>CODE EXPLANATION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434272" y="3727971"/>
            <a:ext cx="13708378" cy="1907749"/>
          </a:xfrm>
          <a:custGeom>
            <a:avLst/>
            <a:gdLst/>
            <a:ahLst/>
            <a:cxnLst/>
            <a:rect l="l" t="t" r="r" b="b"/>
            <a:pathLst>
              <a:path w="13708378" h="1907749">
                <a:moveTo>
                  <a:pt x="0" y="0"/>
                </a:moveTo>
                <a:lnTo>
                  <a:pt x="13708377" y="0"/>
                </a:lnTo>
                <a:lnTo>
                  <a:pt x="13708377" y="1907749"/>
                </a:lnTo>
                <a:lnTo>
                  <a:pt x="0" y="1907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48838" y="5733281"/>
            <a:ext cx="6929725" cy="4446928"/>
          </a:xfrm>
          <a:custGeom>
            <a:avLst/>
            <a:gdLst/>
            <a:ahLst/>
            <a:cxnLst/>
            <a:rect l="l" t="t" r="r" b="b"/>
            <a:pathLst>
              <a:path w="6929725" h="4446928">
                <a:moveTo>
                  <a:pt x="0" y="0"/>
                </a:moveTo>
                <a:lnTo>
                  <a:pt x="6929725" y="0"/>
                </a:lnTo>
                <a:lnTo>
                  <a:pt x="6929725" y="4446928"/>
                </a:lnTo>
                <a:lnTo>
                  <a:pt x="0" y="4446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158901" y="2256993"/>
            <a:ext cx="1397019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"/>
              </a:rPr>
              <a:t>1st difficulty: the site only displays the first 3000 results, out of more than 9000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"/>
              </a:rPr>
              <a:t>-&gt; so we use time filters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1544" y="6482386"/>
            <a:ext cx="889091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"/>
              </a:rPr>
              <a:t>2nd difficulty: the cookie button that blocks scraping  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"/>
              </a:rPr>
              <a:t>Use selenium to simulate a click and accept cookies </a:t>
            </a:r>
          </a:p>
        </p:txBody>
      </p:sp>
      <p:sp>
        <p:nvSpPr>
          <p:cNvPr id="9" name="Freeform 9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8087384" y="2551922"/>
            <a:ext cx="9797494" cy="6706378"/>
          </a:xfrm>
          <a:custGeom>
            <a:avLst/>
            <a:gdLst/>
            <a:ahLst/>
            <a:cxnLst/>
            <a:rect l="l" t="t" r="r" b="b"/>
            <a:pathLst>
              <a:path w="9797494" h="6706378">
                <a:moveTo>
                  <a:pt x="0" y="0"/>
                </a:moveTo>
                <a:lnTo>
                  <a:pt x="9797494" y="0"/>
                </a:lnTo>
                <a:lnTo>
                  <a:pt x="9797494" y="6706378"/>
                </a:lnTo>
                <a:lnTo>
                  <a:pt x="0" y="6706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981793" y="7120748"/>
            <a:ext cx="3713267" cy="1161240"/>
          </a:xfrm>
          <a:custGeom>
            <a:avLst/>
            <a:gdLst/>
            <a:ahLst/>
            <a:cxnLst/>
            <a:rect l="l" t="t" r="r" b="b"/>
            <a:pathLst>
              <a:path w="3713267" h="1161240">
                <a:moveTo>
                  <a:pt x="0" y="0"/>
                </a:moveTo>
                <a:lnTo>
                  <a:pt x="3713267" y="0"/>
                </a:lnTo>
                <a:lnTo>
                  <a:pt x="3713267" y="1161239"/>
                </a:lnTo>
                <a:lnTo>
                  <a:pt x="0" y="1161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46742" y="2966027"/>
            <a:ext cx="6344186" cy="5878169"/>
          </a:xfrm>
          <a:custGeom>
            <a:avLst/>
            <a:gdLst/>
            <a:ahLst/>
            <a:cxnLst/>
            <a:rect l="l" t="t" r="r" b="b"/>
            <a:pathLst>
              <a:path w="6344186" h="5878169">
                <a:moveTo>
                  <a:pt x="0" y="0"/>
                </a:moveTo>
                <a:lnTo>
                  <a:pt x="6344187" y="0"/>
                </a:lnTo>
                <a:lnTo>
                  <a:pt x="6344187" y="5878169"/>
                </a:lnTo>
                <a:lnTo>
                  <a:pt x="0" y="5878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>
            <a:off x="6979141" y="5690805"/>
            <a:ext cx="893049" cy="0"/>
          </a:xfrm>
          <a:prstGeom prst="line">
            <a:avLst/>
          </a:prstGeom>
          <a:ln w="133350" cap="flat">
            <a:solidFill>
              <a:srgbClr val="DD454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6194104" y="4527214"/>
            <a:ext cx="358399" cy="358399"/>
          </a:xfrm>
          <a:custGeom>
            <a:avLst/>
            <a:gdLst/>
            <a:ahLst/>
            <a:cxnLst/>
            <a:rect l="l" t="t" r="r" b="b"/>
            <a:pathLst>
              <a:path w="358399" h="358399">
                <a:moveTo>
                  <a:pt x="0" y="0"/>
                </a:moveTo>
                <a:lnTo>
                  <a:pt x="358399" y="0"/>
                </a:lnTo>
                <a:lnTo>
                  <a:pt x="358399" y="358399"/>
                </a:lnTo>
                <a:lnTo>
                  <a:pt x="0" y="358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2934905" y="7908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000000"/>
                </a:solidFill>
                <a:latin typeface="Montserrat Classic"/>
              </a:rPr>
              <a:t>CODE EXPLANATION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394836" y="8386179"/>
            <a:ext cx="15787249" cy="658447"/>
            <a:chOff x="0" y="0"/>
            <a:chExt cx="4157959" cy="17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7959" cy="173418"/>
            </a:xfrm>
            <a:custGeom>
              <a:avLst/>
              <a:gdLst/>
              <a:ahLst/>
              <a:cxnLst/>
              <a:rect l="l" t="t" r="r" b="b"/>
              <a:pathLst>
                <a:path w="4157959" h="173418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427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700000">
            <a:off x="7081444" y="-288804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>
            <a:off x="3632691" y="5074061"/>
            <a:ext cx="11201256" cy="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9" name="AutoShape 9"/>
          <p:cNvSpPr/>
          <p:nvPr/>
        </p:nvSpPr>
        <p:spPr>
          <a:xfrm>
            <a:off x="3636150" y="4957061"/>
            <a:ext cx="213647" cy="234001"/>
          </a:xfrm>
          <a:prstGeom prst="rect">
            <a:avLst/>
          </a:prstGeom>
          <a:solidFill>
            <a:srgbClr val="00427A"/>
          </a:solidFill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>
            <a:off x="9128225" y="4957061"/>
            <a:ext cx="213647" cy="234001"/>
          </a:xfrm>
          <a:prstGeom prst="rect">
            <a:avLst/>
          </a:prstGeom>
          <a:solidFill>
            <a:srgbClr val="00427A"/>
          </a:solidFill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14620301" y="4957061"/>
            <a:ext cx="213647" cy="234001"/>
          </a:xfrm>
          <a:prstGeom prst="rect">
            <a:avLst/>
          </a:prstGeom>
          <a:solidFill>
            <a:srgbClr val="00427A"/>
          </a:solid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4136364" y="3490423"/>
            <a:ext cx="1181520" cy="1203400"/>
          </a:xfrm>
          <a:custGeom>
            <a:avLst/>
            <a:gdLst/>
            <a:ahLst/>
            <a:cxnLst/>
            <a:rect l="l" t="t" r="r" b="b"/>
            <a:pathLst>
              <a:path w="1181520" h="1203400">
                <a:moveTo>
                  <a:pt x="0" y="0"/>
                </a:moveTo>
                <a:lnTo>
                  <a:pt x="1181521" y="0"/>
                </a:lnTo>
                <a:lnTo>
                  <a:pt x="1181521" y="1203401"/>
                </a:lnTo>
                <a:lnTo>
                  <a:pt x="0" y="1203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3182378" y="3572634"/>
            <a:ext cx="1121190" cy="1121190"/>
          </a:xfrm>
          <a:custGeom>
            <a:avLst/>
            <a:gdLst/>
            <a:ahLst/>
            <a:cxnLst/>
            <a:rect l="l" t="t" r="r" b="b"/>
            <a:pathLst>
              <a:path w="1121190" h="1121190">
                <a:moveTo>
                  <a:pt x="0" y="0"/>
                </a:moveTo>
                <a:lnTo>
                  <a:pt x="1121190" y="0"/>
                </a:lnTo>
                <a:lnTo>
                  <a:pt x="1121190" y="1121190"/>
                </a:lnTo>
                <a:lnTo>
                  <a:pt x="0" y="1121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8642691" y="3572634"/>
            <a:ext cx="1121190" cy="1121190"/>
          </a:xfrm>
          <a:custGeom>
            <a:avLst/>
            <a:gdLst/>
            <a:ahLst/>
            <a:cxnLst/>
            <a:rect l="l" t="t" r="r" b="b"/>
            <a:pathLst>
              <a:path w="1121190" h="1121190">
                <a:moveTo>
                  <a:pt x="0" y="0"/>
                </a:moveTo>
                <a:lnTo>
                  <a:pt x="1121190" y="0"/>
                </a:lnTo>
                <a:lnTo>
                  <a:pt x="1121190" y="1121190"/>
                </a:lnTo>
                <a:lnTo>
                  <a:pt x="0" y="1121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3742973" y="812421"/>
            <a:ext cx="11090975" cy="8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0"/>
              </a:lnSpc>
              <a:spcBef>
                <a:spcPct val="0"/>
              </a:spcBef>
            </a:pPr>
            <a:r>
              <a:rPr lang="en-US" sz="7000" u="none" strike="noStrike">
                <a:solidFill>
                  <a:srgbClr val="000000"/>
                </a:solidFill>
                <a:latin typeface="Montserrat Classic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5176" y="5524436"/>
            <a:ext cx="2995594" cy="173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1"/>
              </a:lnSpc>
              <a:spcBef>
                <a:spcPct val="0"/>
              </a:spcBef>
            </a:pPr>
            <a:r>
              <a:rPr lang="en-US" sz="2670" u="none" strike="noStrike" spc="-53">
                <a:solidFill>
                  <a:srgbClr val="000000"/>
                </a:solidFill>
                <a:latin typeface="Fira Sans Bold"/>
              </a:rPr>
              <a:t>Explanation of the process related to the Competition Authority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44075" y="5409270"/>
            <a:ext cx="2995594" cy="222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1"/>
              </a:lnSpc>
              <a:spcBef>
                <a:spcPct val="0"/>
              </a:spcBef>
            </a:pPr>
            <a:r>
              <a:rPr lang="en-US" sz="2701" u="none" strike="noStrike" spc="-54">
                <a:solidFill>
                  <a:srgbClr val="000000"/>
                </a:solidFill>
                <a:latin typeface="Fira Sans Bold"/>
              </a:rPr>
              <a:t>Explanation of issues related to the European Commission website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22504" y="5524436"/>
            <a:ext cx="2995594" cy="88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1"/>
              </a:lnSpc>
              <a:spcBef>
                <a:spcPct val="0"/>
              </a:spcBef>
            </a:pPr>
            <a:r>
              <a:rPr lang="en-US" sz="2701" u="none" strike="noStrike" spc="-54">
                <a:solidFill>
                  <a:srgbClr val="000000"/>
                </a:solidFill>
                <a:latin typeface="Fira Sans Bold"/>
              </a:rPr>
              <a:t>Analysis of scraped data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6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770607" y="1996918"/>
            <a:ext cx="14532362" cy="7860623"/>
          </a:xfrm>
          <a:custGeom>
            <a:avLst/>
            <a:gdLst/>
            <a:ahLst/>
            <a:cxnLst/>
            <a:rect l="l" t="t" r="r" b="b"/>
            <a:pathLst>
              <a:path w="14532362" h="7860623">
                <a:moveTo>
                  <a:pt x="0" y="0"/>
                </a:moveTo>
                <a:lnTo>
                  <a:pt x="14532362" y="0"/>
                </a:lnTo>
                <a:lnTo>
                  <a:pt x="14532362" y="7860623"/>
                </a:lnTo>
                <a:lnTo>
                  <a:pt x="0" y="7860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000000"/>
                </a:solidFill>
                <a:latin typeface="Montserrat Classic"/>
              </a:rPr>
              <a:t>CODE EXPLANATION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774575" y="1595812"/>
            <a:ext cx="10912352" cy="8264731"/>
          </a:xfrm>
          <a:custGeom>
            <a:avLst/>
            <a:gdLst/>
            <a:ahLst/>
            <a:cxnLst/>
            <a:rect l="l" t="t" r="r" b="b"/>
            <a:pathLst>
              <a:path w="10912352" h="8264731">
                <a:moveTo>
                  <a:pt x="0" y="0"/>
                </a:moveTo>
                <a:lnTo>
                  <a:pt x="10912352" y="0"/>
                </a:lnTo>
                <a:lnTo>
                  <a:pt x="10912352" y="8264731"/>
                </a:lnTo>
                <a:lnTo>
                  <a:pt x="0" y="8264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2057249" y="4494455"/>
            <a:ext cx="5944148" cy="2698965"/>
          </a:xfrm>
          <a:custGeom>
            <a:avLst/>
            <a:gdLst/>
            <a:ahLst/>
            <a:cxnLst/>
            <a:rect l="l" t="t" r="r" b="b"/>
            <a:pathLst>
              <a:path w="5944148" h="2698965">
                <a:moveTo>
                  <a:pt x="0" y="0"/>
                </a:moveTo>
                <a:lnTo>
                  <a:pt x="5944148" y="0"/>
                </a:lnTo>
                <a:lnTo>
                  <a:pt x="5944148" y="2698964"/>
                </a:lnTo>
                <a:lnTo>
                  <a:pt x="0" y="26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000000"/>
                </a:solidFill>
                <a:latin typeface="Montserrat Classic"/>
              </a:rPr>
              <a:t>CODE EXPLANATION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000000"/>
                </a:solidFill>
                <a:latin typeface="Montserrat Classic"/>
              </a:rPr>
              <a:t>CODE EXPLANATION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8593887" y="2986004"/>
            <a:ext cx="9294097" cy="5790370"/>
          </a:xfrm>
          <a:custGeom>
            <a:avLst/>
            <a:gdLst/>
            <a:ahLst/>
            <a:cxnLst/>
            <a:rect l="l" t="t" r="r" b="b"/>
            <a:pathLst>
              <a:path w="9294097" h="5790370">
                <a:moveTo>
                  <a:pt x="0" y="0"/>
                </a:moveTo>
                <a:lnTo>
                  <a:pt x="9294096" y="0"/>
                </a:lnTo>
                <a:lnTo>
                  <a:pt x="9294096" y="5790370"/>
                </a:lnTo>
                <a:lnTo>
                  <a:pt x="0" y="579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66570" y="2193911"/>
            <a:ext cx="8025233" cy="7064389"/>
          </a:xfrm>
          <a:custGeom>
            <a:avLst/>
            <a:gdLst/>
            <a:ahLst/>
            <a:cxnLst/>
            <a:rect l="l" t="t" r="r" b="b"/>
            <a:pathLst>
              <a:path w="8025233" h="7064389">
                <a:moveTo>
                  <a:pt x="0" y="0"/>
                </a:moveTo>
                <a:lnTo>
                  <a:pt x="8025233" y="0"/>
                </a:lnTo>
                <a:lnTo>
                  <a:pt x="8025233" y="7064389"/>
                </a:lnTo>
                <a:lnTo>
                  <a:pt x="0" y="706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57924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968751" y="2146655"/>
            <a:ext cx="13708378" cy="2244747"/>
          </a:xfrm>
          <a:custGeom>
            <a:avLst/>
            <a:gdLst/>
            <a:ahLst/>
            <a:cxnLst/>
            <a:rect l="l" t="t" r="r" b="b"/>
            <a:pathLst>
              <a:path w="13708378" h="2244747">
                <a:moveTo>
                  <a:pt x="0" y="0"/>
                </a:moveTo>
                <a:lnTo>
                  <a:pt x="13708378" y="0"/>
                </a:lnTo>
                <a:lnTo>
                  <a:pt x="13708378" y="2244747"/>
                </a:lnTo>
                <a:lnTo>
                  <a:pt x="0" y="2244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968751" y="4630095"/>
            <a:ext cx="13708378" cy="2187629"/>
          </a:xfrm>
          <a:custGeom>
            <a:avLst/>
            <a:gdLst/>
            <a:ahLst/>
            <a:cxnLst/>
            <a:rect l="l" t="t" r="r" b="b"/>
            <a:pathLst>
              <a:path w="13708378" h="2187629">
                <a:moveTo>
                  <a:pt x="0" y="0"/>
                </a:moveTo>
                <a:lnTo>
                  <a:pt x="13708378" y="0"/>
                </a:lnTo>
                <a:lnTo>
                  <a:pt x="13708378" y="2187629"/>
                </a:lnTo>
                <a:lnTo>
                  <a:pt x="0" y="2187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2961007" y="7056417"/>
            <a:ext cx="11723865" cy="3100627"/>
          </a:xfrm>
          <a:custGeom>
            <a:avLst/>
            <a:gdLst/>
            <a:ahLst/>
            <a:cxnLst/>
            <a:rect l="l" t="t" r="r" b="b"/>
            <a:pathLst>
              <a:path w="11723865" h="3100627">
                <a:moveTo>
                  <a:pt x="0" y="0"/>
                </a:moveTo>
                <a:lnTo>
                  <a:pt x="11723865" y="0"/>
                </a:lnTo>
                <a:lnTo>
                  <a:pt x="11723865" y="3100627"/>
                </a:lnTo>
                <a:lnTo>
                  <a:pt x="0" y="3100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GRAPHIC CREATION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ANALYSE DES DONNÉES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62073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00993" y="2786136"/>
            <a:ext cx="6323139" cy="5949541"/>
          </a:xfrm>
          <a:custGeom>
            <a:avLst/>
            <a:gdLst/>
            <a:ahLst/>
            <a:cxnLst/>
            <a:rect l="l" t="t" r="r" b="b"/>
            <a:pathLst>
              <a:path w="6323139" h="5949541">
                <a:moveTo>
                  <a:pt x="0" y="0"/>
                </a:moveTo>
                <a:lnTo>
                  <a:pt x="6323139" y="0"/>
                </a:lnTo>
                <a:lnTo>
                  <a:pt x="6323139" y="5949541"/>
                </a:lnTo>
                <a:lnTo>
                  <a:pt x="0" y="594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854465" y="6322767"/>
            <a:ext cx="4956595" cy="3505647"/>
          </a:xfrm>
          <a:custGeom>
            <a:avLst/>
            <a:gdLst/>
            <a:ahLst/>
            <a:cxnLst/>
            <a:rect l="l" t="t" r="r" b="b"/>
            <a:pathLst>
              <a:path w="4956595" h="3505647">
                <a:moveTo>
                  <a:pt x="0" y="0"/>
                </a:moveTo>
                <a:lnTo>
                  <a:pt x="4956595" y="0"/>
                </a:lnTo>
                <a:lnTo>
                  <a:pt x="4956595" y="3505646"/>
                </a:lnTo>
                <a:lnTo>
                  <a:pt x="0" y="3505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9474492" y="2272588"/>
            <a:ext cx="7716541" cy="3912232"/>
          </a:xfrm>
          <a:custGeom>
            <a:avLst/>
            <a:gdLst/>
            <a:ahLst/>
            <a:cxnLst/>
            <a:rect l="l" t="t" r="r" b="b"/>
            <a:pathLst>
              <a:path w="7716541" h="3912232">
                <a:moveTo>
                  <a:pt x="0" y="0"/>
                </a:moveTo>
                <a:lnTo>
                  <a:pt x="7716541" y="0"/>
                </a:lnTo>
                <a:lnTo>
                  <a:pt x="7716541" y="3912232"/>
                </a:lnTo>
                <a:lnTo>
                  <a:pt x="0" y="3912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18978" y="1772393"/>
            <a:ext cx="712174" cy="6587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883333"/>
            <a:ext cx="628545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DD4540"/>
                </a:solidFill>
                <a:latin typeface="Open Sans Bold"/>
              </a:rPr>
              <a:t>TRÈS GRANDE MAJORITÉ D’AUTORISATIONS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143" y="9039109"/>
            <a:ext cx="9157349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DD4540"/>
                </a:solidFill>
                <a:latin typeface="Open Sans Bold"/>
              </a:rPr>
              <a:t>LA PLUPART DES OPÉRATIONS NE POSENT PAS DE PROBLÈMES POUR LA CONCURRENCE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929407" y="9457573"/>
            <a:ext cx="589450" cy="5452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ANALYSE DES DONNÉES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62073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638155" y="3255434"/>
            <a:ext cx="8206761" cy="5414183"/>
          </a:xfrm>
          <a:custGeom>
            <a:avLst/>
            <a:gdLst/>
            <a:ahLst/>
            <a:cxnLst/>
            <a:rect l="l" t="t" r="r" b="b"/>
            <a:pathLst>
              <a:path w="8206761" h="5414183">
                <a:moveTo>
                  <a:pt x="0" y="0"/>
                </a:moveTo>
                <a:lnTo>
                  <a:pt x="8206760" y="0"/>
                </a:lnTo>
                <a:lnTo>
                  <a:pt x="8206760" y="5414182"/>
                </a:lnTo>
                <a:lnTo>
                  <a:pt x="0" y="5414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428293" y="3281490"/>
            <a:ext cx="7831007" cy="5388127"/>
          </a:xfrm>
          <a:custGeom>
            <a:avLst/>
            <a:gdLst/>
            <a:ahLst/>
            <a:cxnLst/>
            <a:rect l="l" t="t" r="r" b="b"/>
            <a:pathLst>
              <a:path w="7831007" h="5388127">
                <a:moveTo>
                  <a:pt x="0" y="0"/>
                </a:moveTo>
                <a:lnTo>
                  <a:pt x="7831007" y="0"/>
                </a:lnTo>
                <a:lnTo>
                  <a:pt x="7831007" y="5388126"/>
                </a:lnTo>
                <a:lnTo>
                  <a:pt x="0" y="5388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9428293" y="2439694"/>
            <a:ext cx="820676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Nombre d'opérations de fusions-acquisitions en France du 1er trimestre 2015 au 1er trimestre 2023</a:t>
            </a:r>
          </a:p>
        </p:txBody>
      </p:sp>
      <p:sp>
        <p:nvSpPr>
          <p:cNvPr id="8" name="Freeform 8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ANALYSE DES DONNÉES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62073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95912" y="2434492"/>
            <a:ext cx="6682451" cy="6581660"/>
          </a:xfrm>
          <a:custGeom>
            <a:avLst/>
            <a:gdLst/>
            <a:ahLst/>
            <a:cxnLst/>
            <a:rect l="l" t="t" r="r" b="b"/>
            <a:pathLst>
              <a:path w="6682451" h="6581660">
                <a:moveTo>
                  <a:pt x="0" y="0"/>
                </a:moveTo>
                <a:lnTo>
                  <a:pt x="6682451" y="0"/>
                </a:lnTo>
                <a:lnTo>
                  <a:pt x="6682451" y="6581660"/>
                </a:lnTo>
                <a:lnTo>
                  <a:pt x="0" y="6581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353479" y="1956019"/>
            <a:ext cx="5622161" cy="7827287"/>
          </a:xfrm>
          <a:custGeom>
            <a:avLst/>
            <a:gdLst/>
            <a:ahLst/>
            <a:cxnLst/>
            <a:rect l="l" t="t" r="r" b="b"/>
            <a:pathLst>
              <a:path w="5622161" h="7827287">
                <a:moveTo>
                  <a:pt x="0" y="0"/>
                </a:moveTo>
                <a:lnTo>
                  <a:pt x="5622161" y="0"/>
                </a:lnTo>
                <a:lnTo>
                  <a:pt x="5622161" y="7827288"/>
                </a:lnTo>
                <a:lnTo>
                  <a:pt x="0" y="7827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ANALYSE DES DONNÉES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62073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476211" y="2749644"/>
            <a:ext cx="9285301" cy="6091157"/>
          </a:xfrm>
          <a:custGeom>
            <a:avLst/>
            <a:gdLst/>
            <a:ahLst/>
            <a:cxnLst/>
            <a:rect l="l" t="t" r="r" b="b"/>
            <a:pathLst>
              <a:path w="9285301" h="6091157">
                <a:moveTo>
                  <a:pt x="0" y="0"/>
                </a:moveTo>
                <a:lnTo>
                  <a:pt x="9285300" y="0"/>
                </a:lnTo>
                <a:lnTo>
                  <a:pt x="9285300" y="6091157"/>
                </a:lnTo>
                <a:lnTo>
                  <a:pt x="0" y="609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614673" y="3293231"/>
            <a:ext cx="8526489" cy="5003983"/>
          </a:xfrm>
          <a:custGeom>
            <a:avLst/>
            <a:gdLst/>
            <a:ahLst/>
            <a:cxnLst/>
            <a:rect l="l" t="t" r="r" b="b"/>
            <a:pathLst>
              <a:path w="8526489" h="5003983">
                <a:moveTo>
                  <a:pt x="0" y="0"/>
                </a:moveTo>
                <a:lnTo>
                  <a:pt x="8526489" y="0"/>
                </a:lnTo>
                <a:lnTo>
                  <a:pt x="8526489" y="5003983"/>
                </a:lnTo>
                <a:lnTo>
                  <a:pt x="0" y="5003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ANALYSE DES DONNÉES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62073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476211" y="2749644"/>
            <a:ext cx="9285301" cy="6091157"/>
          </a:xfrm>
          <a:custGeom>
            <a:avLst/>
            <a:gdLst/>
            <a:ahLst/>
            <a:cxnLst/>
            <a:rect l="l" t="t" r="r" b="b"/>
            <a:pathLst>
              <a:path w="9285301" h="6091157">
                <a:moveTo>
                  <a:pt x="0" y="0"/>
                </a:moveTo>
                <a:lnTo>
                  <a:pt x="9285300" y="0"/>
                </a:lnTo>
                <a:lnTo>
                  <a:pt x="9285300" y="6091157"/>
                </a:lnTo>
                <a:lnTo>
                  <a:pt x="0" y="6091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709191" y="2631889"/>
            <a:ext cx="5332823" cy="6326668"/>
          </a:xfrm>
          <a:custGeom>
            <a:avLst/>
            <a:gdLst/>
            <a:ahLst/>
            <a:cxnLst/>
            <a:rect l="l" t="t" r="r" b="b"/>
            <a:pathLst>
              <a:path w="5332823" h="6326668">
                <a:moveTo>
                  <a:pt x="0" y="0"/>
                </a:moveTo>
                <a:lnTo>
                  <a:pt x="5332824" y="0"/>
                </a:lnTo>
                <a:lnTo>
                  <a:pt x="5332824" y="6326667"/>
                </a:lnTo>
                <a:lnTo>
                  <a:pt x="0" y="6326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782505" y="638489"/>
            <a:ext cx="12722991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>
                <a:solidFill>
                  <a:srgbClr val="000000"/>
                </a:solidFill>
                <a:latin typeface="Montserrat Classic"/>
              </a:rPr>
              <a:t>ANALYSE DES DONNÉES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7081444" y="-620739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3260424" y="2228240"/>
            <a:ext cx="11767152" cy="7267561"/>
          </a:xfrm>
          <a:custGeom>
            <a:avLst/>
            <a:gdLst/>
            <a:ahLst/>
            <a:cxnLst/>
            <a:rect l="l" t="t" r="r" b="b"/>
            <a:pathLst>
              <a:path w="11767152" h="7267561">
                <a:moveTo>
                  <a:pt x="0" y="0"/>
                </a:moveTo>
                <a:lnTo>
                  <a:pt x="11767152" y="0"/>
                </a:lnTo>
                <a:lnTo>
                  <a:pt x="11767152" y="7267561"/>
                </a:lnTo>
                <a:lnTo>
                  <a:pt x="0" y="7267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288804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968402" y="2314606"/>
            <a:ext cx="11665312" cy="7669943"/>
          </a:xfrm>
          <a:custGeom>
            <a:avLst/>
            <a:gdLst/>
            <a:ahLst/>
            <a:cxnLst/>
            <a:rect l="l" t="t" r="r" b="b"/>
            <a:pathLst>
              <a:path w="11665312" h="7669943">
                <a:moveTo>
                  <a:pt x="0" y="0"/>
                </a:moveTo>
                <a:lnTo>
                  <a:pt x="11665312" y="0"/>
                </a:lnTo>
                <a:lnTo>
                  <a:pt x="11665312" y="7669943"/>
                </a:lnTo>
                <a:lnTo>
                  <a:pt x="0" y="766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742973" y="812421"/>
            <a:ext cx="11090975" cy="8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0"/>
              </a:lnSpc>
              <a:spcBef>
                <a:spcPct val="0"/>
              </a:spcBef>
            </a:pPr>
            <a:r>
              <a:rPr lang="en-US" sz="7000" u="none" strike="noStrike">
                <a:solidFill>
                  <a:srgbClr val="000000"/>
                </a:solidFill>
                <a:latin typeface="Montserrat Classic"/>
              </a:rPr>
              <a:t>INITIAL AMBITION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51234" y="2169782"/>
            <a:ext cx="14699647" cy="1253728"/>
            <a:chOff x="0" y="0"/>
            <a:chExt cx="19599530" cy="16716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599530" cy="1671637"/>
              <a:chOff x="0" y="0"/>
              <a:chExt cx="3871512" cy="330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871512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3871512" h="330200">
                    <a:moveTo>
                      <a:pt x="3711492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3711492" y="330200"/>
                    </a:lnTo>
                    <a:lnTo>
                      <a:pt x="3871512" y="170180"/>
                    </a:lnTo>
                    <a:lnTo>
                      <a:pt x="3871512" y="160020"/>
                    </a:lnTo>
                    <a:lnTo>
                      <a:pt x="3711492" y="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63500" y="15875"/>
                <a:ext cx="3744512" cy="250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06988" y="505321"/>
              <a:ext cx="18460045" cy="60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Open Sans Bold"/>
                </a:rPr>
                <a:t>Be aware </a:t>
              </a:r>
              <a:r>
                <a:rPr lang="en-US" sz="2699" u="none" strike="noStrike">
                  <a:solidFill>
                    <a:srgbClr val="000000"/>
                  </a:solidFill>
                  <a:latin typeface="Open Sans Bold"/>
                </a:rPr>
                <a:t>of the number of controls carried out at the European level 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94027" y="3914724"/>
            <a:ext cx="5931032" cy="812304"/>
            <a:chOff x="0" y="0"/>
            <a:chExt cx="2410954" cy="330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10954" cy="330200"/>
            </a:xfrm>
            <a:custGeom>
              <a:avLst/>
              <a:gdLst/>
              <a:ahLst/>
              <a:cxnLst/>
              <a:rect l="l" t="t" r="r" b="b"/>
              <a:pathLst>
                <a:path w="2410954" h="330200">
                  <a:moveTo>
                    <a:pt x="225093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70180"/>
                  </a:lnTo>
                  <a:lnTo>
                    <a:pt x="160020" y="330200"/>
                  </a:lnTo>
                  <a:lnTo>
                    <a:pt x="2250934" y="330200"/>
                  </a:lnTo>
                  <a:lnTo>
                    <a:pt x="2410954" y="170180"/>
                  </a:lnTo>
                  <a:lnTo>
                    <a:pt x="2410954" y="160020"/>
                  </a:lnTo>
                  <a:lnTo>
                    <a:pt x="2250934" y="0"/>
                  </a:ln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3500" y="15875"/>
              <a:ext cx="2283954" cy="250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825694" y="4100983"/>
            <a:ext cx="1230659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Open Sans Bold"/>
              </a:rPr>
              <a:t>M&amp;A market analysis angle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49248" y="5365463"/>
            <a:ext cx="5064260" cy="693592"/>
            <a:chOff x="0" y="0"/>
            <a:chExt cx="6752347" cy="92478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752347" cy="924789"/>
              <a:chOff x="0" y="0"/>
              <a:chExt cx="2410954" cy="330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10954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2410954" h="330200">
                    <a:moveTo>
                      <a:pt x="2250934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50934" y="330200"/>
                    </a:lnTo>
                    <a:lnTo>
                      <a:pt x="2410954" y="170180"/>
                    </a:lnTo>
                    <a:lnTo>
                      <a:pt x="2410954" y="160020"/>
                    </a:lnTo>
                    <a:lnTo>
                      <a:pt x="22509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63500" y="15875"/>
                <a:ext cx="2283954" cy="250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140980" y="213686"/>
              <a:ext cx="479643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000000"/>
                  </a:solidFill>
                  <a:latin typeface="Open Sans Bold"/>
                </a:rPr>
                <a:t>Analyze at the French level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5752" y="5365463"/>
            <a:ext cx="5064260" cy="1046017"/>
            <a:chOff x="0" y="0"/>
            <a:chExt cx="6752347" cy="139468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752347" cy="1394689"/>
              <a:chOff x="0" y="0"/>
              <a:chExt cx="2410954" cy="49798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410954" cy="497980"/>
              </a:xfrm>
              <a:custGeom>
                <a:avLst/>
                <a:gdLst/>
                <a:ahLst/>
                <a:cxnLst/>
                <a:rect l="l" t="t" r="r" b="b"/>
                <a:pathLst>
                  <a:path w="2410954" h="497980">
                    <a:moveTo>
                      <a:pt x="2250934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337960"/>
                    </a:lnTo>
                    <a:lnTo>
                      <a:pt x="160020" y="497980"/>
                    </a:lnTo>
                    <a:lnTo>
                      <a:pt x="2250934" y="497980"/>
                    </a:lnTo>
                    <a:lnTo>
                      <a:pt x="2410954" y="337960"/>
                    </a:lnTo>
                    <a:lnTo>
                      <a:pt x="2410954" y="160020"/>
                    </a:lnTo>
                    <a:lnTo>
                      <a:pt x="22509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3500" y="15875"/>
                <a:ext cx="2283954" cy="41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61442" y="213686"/>
              <a:ext cx="5060553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000000"/>
                  </a:solidFill>
                  <a:latin typeface="Open Sans Bold"/>
                </a:rPr>
                <a:t>Analyze at the European level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99179" y="7030605"/>
            <a:ext cx="5064260" cy="693592"/>
            <a:chOff x="0" y="0"/>
            <a:chExt cx="6752347" cy="92478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6752347" cy="924789"/>
              <a:chOff x="0" y="0"/>
              <a:chExt cx="2410954" cy="330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410954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2410954" h="330200">
                    <a:moveTo>
                      <a:pt x="2250934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50934" y="330200"/>
                    </a:lnTo>
                    <a:lnTo>
                      <a:pt x="2410954" y="170180"/>
                    </a:lnTo>
                    <a:lnTo>
                      <a:pt x="2410954" y="160020"/>
                    </a:lnTo>
                    <a:lnTo>
                      <a:pt x="22509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63500" y="15875"/>
                <a:ext cx="2283954" cy="250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539539" y="209022"/>
              <a:ext cx="377507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000000"/>
                  </a:solidFill>
                  <a:latin typeface="Open Sans Bold"/>
                </a:rPr>
                <a:t>Compare the data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999179" y="8697138"/>
            <a:ext cx="5064260" cy="693592"/>
            <a:chOff x="0" y="0"/>
            <a:chExt cx="6752347" cy="92478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6752347" cy="924789"/>
              <a:chOff x="0" y="0"/>
              <a:chExt cx="2410954" cy="3302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410954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2410954" h="330200">
                    <a:moveTo>
                      <a:pt x="2250934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170180"/>
                    </a:lnTo>
                    <a:lnTo>
                      <a:pt x="160020" y="330200"/>
                    </a:lnTo>
                    <a:lnTo>
                      <a:pt x="2250934" y="330200"/>
                    </a:lnTo>
                    <a:lnTo>
                      <a:pt x="2410954" y="170180"/>
                    </a:lnTo>
                    <a:lnTo>
                      <a:pt x="2410954" y="160020"/>
                    </a:lnTo>
                    <a:lnTo>
                      <a:pt x="22509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63500" y="15875"/>
                <a:ext cx="2283954" cy="250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719194" y="213686"/>
              <a:ext cx="531395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 strike="noStrike">
                  <a:solidFill>
                    <a:srgbClr val="000000"/>
                  </a:solidFill>
                  <a:latin typeface="Open Sans Bold"/>
                </a:rPr>
                <a:t>Draw appropriate conclusions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H="1">
            <a:off x="5384850" y="4662157"/>
            <a:ext cx="394599" cy="4690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36" name="AutoShape 36"/>
          <p:cNvSpPr/>
          <p:nvPr/>
        </p:nvSpPr>
        <p:spPr>
          <a:xfrm>
            <a:off x="11649920" y="4739232"/>
            <a:ext cx="392702" cy="4706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37" name="AutoShape 37"/>
          <p:cNvSpPr/>
          <p:nvPr/>
        </p:nvSpPr>
        <p:spPr>
          <a:xfrm flipH="1">
            <a:off x="10169320" y="6349681"/>
            <a:ext cx="394599" cy="4690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38" name="AutoShape 38"/>
          <p:cNvSpPr/>
          <p:nvPr/>
        </p:nvSpPr>
        <p:spPr>
          <a:xfrm>
            <a:off x="6476107" y="6335888"/>
            <a:ext cx="392702" cy="4706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39" name="AutoShape 39"/>
          <p:cNvSpPr/>
          <p:nvPr/>
        </p:nvSpPr>
        <p:spPr>
          <a:xfrm>
            <a:off x="8550359" y="7901435"/>
            <a:ext cx="0" cy="6129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660380" y="4274503"/>
            <a:ext cx="696724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72205" y="660895"/>
            <a:ext cx="1855796" cy="1043886"/>
          </a:xfrm>
          <a:custGeom>
            <a:avLst/>
            <a:gdLst/>
            <a:ahLst/>
            <a:cxnLst/>
            <a:rect l="l" t="t" r="r" b="b"/>
            <a:pathLst>
              <a:path w="1855796" h="1043886">
                <a:moveTo>
                  <a:pt x="0" y="0"/>
                </a:moveTo>
                <a:lnTo>
                  <a:pt x="1855797" y="0"/>
                </a:lnTo>
                <a:lnTo>
                  <a:pt x="1855797" y="1043886"/>
                </a:lnTo>
                <a:lnTo>
                  <a:pt x="0" y="1043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42" r="-374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6332786" y="701191"/>
            <a:ext cx="562242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000000"/>
                </a:solidFill>
                <a:latin typeface="Open Sans Bold"/>
              </a:rPr>
              <a:t>LEGAL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20100" y="9738066"/>
            <a:ext cx="547687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00000"/>
                </a:solidFill>
                <a:latin typeface="Open Sans"/>
              </a:rPr>
              <a:t>Charles LOUIS-VICTOR and Quentin PINSOLLE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288804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968402" y="2314606"/>
            <a:ext cx="11665312" cy="7669943"/>
          </a:xfrm>
          <a:custGeom>
            <a:avLst/>
            <a:gdLst/>
            <a:ahLst/>
            <a:cxnLst/>
            <a:rect l="l" t="t" r="r" b="b"/>
            <a:pathLst>
              <a:path w="11665312" h="7669943">
                <a:moveTo>
                  <a:pt x="0" y="0"/>
                </a:moveTo>
                <a:lnTo>
                  <a:pt x="11665312" y="0"/>
                </a:lnTo>
                <a:lnTo>
                  <a:pt x="11665312" y="7669943"/>
                </a:lnTo>
                <a:lnTo>
                  <a:pt x="0" y="766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742973" y="812421"/>
            <a:ext cx="11090975" cy="8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0"/>
              </a:lnSpc>
              <a:spcBef>
                <a:spcPct val="0"/>
              </a:spcBef>
            </a:pPr>
            <a:r>
              <a:rPr lang="en-US" sz="7000" u="none" strike="noStrike">
                <a:solidFill>
                  <a:srgbClr val="000000"/>
                </a:solidFill>
                <a:latin typeface="Montserrat Classic"/>
              </a:rPr>
              <a:t>PREREQUISITES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5405" y="2834930"/>
            <a:ext cx="842560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Retrieve the URL of the Authority's website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5405" y="4797027"/>
            <a:ext cx="6300936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Then retrieve each decision with:</a:t>
            </a:r>
          </a:p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date </a:t>
            </a:r>
          </a:p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name</a:t>
            </a:r>
          </a:p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type of decision </a:t>
            </a:r>
          </a:p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authorization/refusal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2172" y="3721519"/>
            <a:ext cx="5085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Install GoodSoup on Collab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5093" y="8006952"/>
            <a:ext cx="71712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Store the data to create a data frame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5093" y="8892777"/>
            <a:ext cx="73138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Open Sans Bold"/>
              </a:rPr>
              <a:t>Use the scraped data to create graphs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7081444" y="-288804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808460" y="6427303"/>
            <a:ext cx="14960000" cy="3288318"/>
          </a:xfrm>
          <a:custGeom>
            <a:avLst/>
            <a:gdLst/>
            <a:ahLst/>
            <a:cxnLst/>
            <a:rect l="l" t="t" r="r" b="b"/>
            <a:pathLst>
              <a:path w="14960000" h="3288318">
                <a:moveTo>
                  <a:pt x="0" y="0"/>
                </a:moveTo>
                <a:lnTo>
                  <a:pt x="14960001" y="0"/>
                </a:lnTo>
                <a:lnTo>
                  <a:pt x="14960001" y="3288319"/>
                </a:lnTo>
                <a:lnTo>
                  <a:pt x="0" y="328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1" r="-48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743929" y="2736201"/>
            <a:ext cx="10084773" cy="2693475"/>
          </a:xfrm>
          <a:custGeom>
            <a:avLst/>
            <a:gdLst/>
            <a:ahLst/>
            <a:cxnLst/>
            <a:rect l="l" t="t" r="r" b="b"/>
            <a:pathLst>
              <a:path w="10084773" h="2693475">
                <a:moveTo>
                  <a:pt x="0" y="0"/>
                </a:moveTo>
                <a:lnTo>
                  <a:pt x="10084774" y="0"/>
                </a:lnTo>
                <a:lnTo>
                  <a:pt x="10084774" y="2693475"/>
                </a:lnTo>
                <a:lnTo>
                  <a:pt x="0" y="2693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352506" y="2242176"/>
            <a:ext cx="6849348" cy="3681525"/>
          </a:xfrm>
          <a:custGeom>
            <a:avLst/>
            <a:gdLst/>
            <a:ahLst/>
            <a:cxnLst/>
            <a:rect l="l" t="t" r="r" b="b"/>
            <a:pathLst>
              <a:path w="6849348" h="3681525">
                <a:moveTo>
                  <a:pt x="0" y="0"/>
                </a:moveTo>
                <a:lnTo>
                  <a:pt x="6849348" y="0"/>
                </a:lnTo>
                <a:lnTo>
                  <a:pt x="6849348" y="3681525"/>
                </a:lnTo>
                <a:lnTo>
                  <a:pt x="0" y="3681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59297" y="695639"/>
            <a:ext cx="17369406" cy="8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0"/>
              </a:lnSpc>
            </a:pPr>
            <a:r>
              <a:rPr lang="en-US" sz="7000">
                <a:solidFill>
                  <a:srgbClr val="000000"/>
                </a:solidFill>
                <a:latin typeface="Montserrat Classic"/>
              </a:rPr>
              <a:t>FRENCH AUTHORITY</a:t>
            </a:r>
          </a:p>
        </p:txBody>
      </p:sp>
      <p:sp>
        <p:nvSpPr>
          <p:cNvPr id="8" name="AutoShape 8"/>
          <p:cNvSpPr/>
          <p:nvPr/>
        </p:nvSpPr>
        <p:spPr>
          <a:xfrm>
            <a:off x="7201854" y="4101988"/>
            <a:ext cx="15397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849" y="-700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2700000">
            <a:off x="7081444" y="-288804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01042" y="2751431"/>
            <a:ext cx="7382999" cy="6506869"/>
          </a:xfrm>
          <a:custGeom>
            <a:avLst/>
            <a:gdLst/>
            <a:ahLst/>
            <a:cxnLst/>
            <a:rect l="l" t="t" r="r" b="b"/>
            <a:pathLst>
              <a:path w="7382999" h="6506869">
                <a:moveTo>
                  <a:pt x="0" y="0"/>
                </a:moveTo>
                <a:lnTo>
                  <a:pt x="7382999" y="0"/>
                </a:lnTo>
                <a:lnTo>
                  <a:pt x="7382999" y="6506869"/>
                </a:lnTo>
                <a:lnTo>
                  <a:pt x="0" y="6506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066586" y="2751431"/>
            <a:ext cx="9487224" cy="3723735"/>
          </a:xfrm>
          <a:custGeom>
            <a:avLst/>
            <a:gdLst/>
            <a:ahLst/>
            <a:cxnLst/>
            <a:rect l="l" t="t" r="r" b="b"/>
            <a:pathLst>
              <a:path w="9487224" h="3723735">
                <a:moveTo>
                  <a:pt x="0" y="0"/>
                </a:moveTo>
                <a:lnTo>
                  <a:pt x="9487224" y="0"/>
                </a:lnTo>
                <a:lnTo>
                  <a:pt x="9487224" y="3723736"/>
                </a:lnTo>
                <a:lnTo>
                  <a:pt x="0" y="372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7977717" y="6990055"/>
            <a:ext cx="10144662" cy="2817962"/>
          </a:xfrm>
          <a:custGeom>
            <a:avLst/>
            <a:gdLst/>
            <a:ahLst/>
            <a:cxnLst/>
            <a:rect l="l" t="t" r="r" b="b"/>
            <a:pathLst>
              <a:path w="10144662" h="2817962">
                <a:moveTo>
                  <a:pt x="0" y="0"/>
                </a:moveTo>
                <a:lnTo>
                  <a:pt x="10144662" y="0"/>
                </a:lnTo>
                <a:lnTo>
                  <a:pt x="10144662" y="2817961"/>
                </a:lnTo>
                <a:lnTo>
                  <a:pt x="0" y="281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9144000" y="4113278"/>
            <a:ext cx="370166" cy="325284"/>
          </a:xfrm>
          <a:custGeom>
            <a:avLst/>
            <a:gdLst/>
            <a:ahLst/>
            <a:cxnLst/>
            <a:rect l="l" t="t" r="r" b="b"/>
            <a:pathLst>
              <a:path w="370166" h="325284">
                <a:moveTo>
                  <a:pt x="0" y="0"/>
                </a:moveTo>
                <a:lnTo>
                  <a:pt x="370166" y="0"/>
                </a:lnTo>
                <a:lnTo>
                  <a:pt x="370166" y="325284"/>
                </a:lnTo>
                <a:lnTo>
                  <a:pt x="0" y="3252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459297" y="695639"/>
            <a:ext cx="17369406" cy="8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0"/>
              </a:lnSpc>
            </a:pPr>
            <a:r>
              <a:rPr lang="en-US" sz="7000">
                <a:solidFill>
                  <a:srgbClr val="000000"/>
                </a:solidFill>
                <a:latin typeface="Montserrat Classic"/>
              </a:rPr>
              <a:t>CODE ANALYSIS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972800" y="67235"/>
            <a:ext cx="7315200" cy="1922929"/>
          </a:xfrm>
          <a:custGeom>
            <a:avLst/>
            <a:gdLst/>
            <a:ahLst/>
            <a:cxnLst/>
            <a:rect l="l" t="t" r="r" b="b"/>
            <a:pathLst>
              <a:path w="7315200" h="1922929">
                <a:moveTo>
                  <a:pt x="0" y="0"/>
                </a:moveTo>
                <a:lnTo>
                  <a:pt x="7315200" y="0"/>
                </a:lnTo>
                <a:lnTo>
                  <a:pt x="7315200" y="1922930"/>
                </a:lnTo>
                <a:lnTo>
                  <a:pt x="0" y="19229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35258" y="2225598"/>
            <a:ext cx="9164743" cy="4136234"/>
          </a:xfrm>
          <a:custGeom>
            <a:avLst/>
            <a:gdLst/>
            <a:ahLst/>
            <a:cxnLst/>
            <a:rect l="l" t="t" r="r" b="b"/>
            <a:pathLst>
              <a:path w="9164743" h="4136234">
                <a:moveTo>
                  <a:pt x="0" y="0"/>
                </a:moveTo>
                <a:lnTo>
                  <a:pt x="9164743" y="0"/>
                </a:lnTo>
                <a:lnTo>
                  <a:pt x="9164743" y="4136234"/>
                </a:lnTo>
                <a:lnTo>
                  <a:pt x="0" y="4136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78" b="-797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60660" y="6976088"/>
            <a:ext cx="9739340" cy="2540345"/>
          </a:xfrm>
          <a:custGeom>
            <a:avLst/>
            <a:gdLst/>
            <a:ahLst/>
            <a:cxnLst/>
            <a:rect l="l" t="t" r="r" b="b"/>
            <a:pathLst>
              <a:path w="9739340" h="2540345">
                <a:moveTo>
                  <a:pt x="0" y="0"/>
                </a:moveTo>
                <a:lnTo>
                  <a:pt x="9739341" y="0"/>
                </a:lnTo>
                <a:lnTo>
                  <a:pt x="9739341" y="2540345"/>
                </a:lnTo>
                <a:lnTo>
                  <a:pt x="0" y="2540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8715987" y="2692809"/>
            <a:ext cx="9292535" cy="6823624"/>
          </a:xfrm>
          <a:custGeom>
            <a:avLst/>
            <a:gdLst/>
            <a:ahLst/>
            <a:cxnLst/>
            <a:rect l="l" t="t" r="r" b="b"/>
            <a:pathLst>
              <a:path w="9292535" h="6823624">
                <a:moveTo>
                  <a:pt x="0" y="0"/>
                </a:moveTo>
                <a:lnTo>
                  <a:pt x="9292535" y="0"/>
                </a:lnTo>
                <a:lnTo>
                  <a:pt x="9292535" y="6823624"/>
                </a:lnTo>
                <a:lnTo>
                  <a:pt x="0" y="6823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01291" y="627489"/>
            <a:ext cx="15392707" cy="1186521"/>
          </a:xfrm>
          <a:custGeom>
            <a:avLst/>
            <a:gdLst/>
            <a:ahLst/>
            <a:cxnLst/>
            <a:rect l="l" t="t" r="r" b="b"/>
            <a:pathLst>
              <a:path w="15392707" h="1186521">
                <a:moveTo>
                  <a:pt x="0" y="0"/>
                </a:moveTo>
                <a:lnTo>
                  <a:pt x="15392708" y="0"/>
                </a:lnTo>
                <a:lnTo>
                  <a:pt x="15392708" y="1186521"/>
                </a:lnTo>
                <a:lnTo>
                  <a:pt x="0" y="11865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81800" y="9048920"/>
            <a:ext cx="584247" cy="182710"/>
          </a:xfrm>
          <a:custGeom>
            <a:avLst/>
            <a:gdLst/>
            <a:ahLst/>
            <a:cxnLst/>
            <a:rect l="l" t="t" r="r" b="b"/>
            <a:pathLst>
              <a:path w="584247" h="182710">
                <a:moveTo>
                  <a:pt x="0" y="0"/>
                </a:moveTo>
                <a:lnTo>
                  <a:pt x="584248" y="0"/>
                </a:lnTo>
                <a:lnTo>
                  <a:pt x="584248" y="182710"/>
                </a:lnTo>
                <a:lnTo>
                  <a:pt x="0" y="182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41572" y="5143500"/>
            <a:ext cx="13708378" cy="4643713"/>
          </a:xfrm>
          <a:custGeom>
            <a:avLst/>
            <a:gdLst/>
            <a:ahLst/>
            <a:cxnLst/>
            <a:rect l="l" t="t" r="r" b="b"/>
            <a:pathLst>
              <a:path w="13708378" h="4643713">
                <a:moveTo>
                  <a:pt x="0" y="0"/>
                </a:moveTo>
                <a:lnTo>
                  <a:pt x="13708378" y="0"/>
                </a:lnTo>
                <a:lnTo>
                  <a:pt x="13708378" y="4643713"/>
                </a:lnTo>
                <a:lnTo>
                  <a:pt x="0" y="4643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41572" y="1028700"/>
            <a:ext cx="9047629" cy="3751786"/>
          </a:xfrm>
          <a:custGeom>
            <a:avLst/>
            <a:gdLst/>
            <a:ahLst/>
            <a:cxnLst/>
            <a:rect l="l" t="t" r="r" b="b"/>
            <a:pathLst>
              <a:path w="9047629" h="3751786">
                <a:moveTo>
                  <a:pt x="0" y="0"/>
                </a:moveTo>
                <a:lnTo>
                  <a:pt x="9047629" y="0"/>
                </a:lnTo>
                <a:lnTo>
                  <a:pt x="9047629" y="3751786"/>
                </a:lnTo>
                <a:lnTo>
                  <a:pt x="0" y="3751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2700000">
            <a:off x="7773483" y="-651055"/>
            <a:ext cx="2741034" cy="2734181"/>
          </a:xfrm>
          <a:custGeom>
            <a:avLst/>
            <a:gdLst/>
            <a:ahLst/>
            <a:cxnLst/>
            <a:rect l="l" t="t" r="r" b="b"/>
            <a:pathLst>
              <a:path w="2741034" h="2734181">
                <a:moveTo>
                  <a:pt x="0" y="0"/>
                </a:moveTo>
                <a:lnTo>
                  <a:pt x="2741034" y="0"/>
                </a:lnTo>
                <a:lnTo>
                  <a:pt x="2741034" y="2734181"/>
                </a:lnTo>
                <a:lnTo>
                  <a:pt x="0" y="2734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10031" y="3048513"/>
            <a:ext cx="4807022" cy="1503287"/>
          </a:xfrm>
          <a:custGeom>
            <a:avLst/>
            <a:gdLst/>
            <a:ahLst/>
            <a:cxnLst/>
            <a:rect l="l" t="t" r="r" b="b"/>
            <a:pathLst>
              <a:path w="4807022" h="1503287">
                <a:moveTo>
                  <a:pt x="0" y="0"/>
                </a:moveTo>
                <a:lnTo>
                  <a:pt x="4807021" y="0"/>
                </a:lnTo>
                <a:lnTo>
                  <a:pt x="4807021" y="1503287"/>
                </a:lnTo>
                <a:lnTo>
                  <a:pt x="0" y="1503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3373234" y="199148"/>
            <a:ext cx="11541533" cy="3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3051">
                <a:solidFill>
                  <a:srgbClr val="000000"/>
                </a:solidFill>
                <a:latin typeface="Montserrat Classic"/>
              </a:rPr>
              <a:t>APPLY THIS TO ALL DECISIONS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23983" y="1028700"/>
            <a:ext cx="9156008" cy="8591279"/>
          </a:xfrm>
          <a:custGeom>
            <a:avLst/>
            <a:gdLst/>
            <a:ahLst/>
            <a:cxnLst/>
            <a:rect l="l" t="t" r="r" b="b"/>
            <a:pathLst>
              <a:path w="9156008" h="8591279">
                <a:moveTo>
                  <a:pt x="0" y="0"/>
                </a:moveTo>
                <a:lnTo>
                  <a:pt x="9156008" y="0"/>
                </a:lnTo>
                <a:lnTo>
                  <a:pt x="9156008" y="8591279"/>
                </a:lnTo>
                <a:lnTo>
                  <a:pt x="0" y="8591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0041002" y="3001310"/>
            <a:ext cx="7870368" cy="3986901"/>
          </a:xfrm>
          <a:custGeom>
            <a:avLst/>
            <a:gdLst/>
            <a:ahLst/>
            <a:cxnLst/>
            <a:rect l="l" t="t" r="r" b="b"/>
            <a:pathLst>
              <a:path w="7870368" h="3986901">
                <a:moveTo>
                  <a:pt x="0" y="0"/>
                </a:moveTo>
                <a:lnTo>
                  <a:pt x="7870367" y="0"/>
                </a:lnTo>
                <a:lnTo>
                  <a:pt x="7870367" y="3986900"/>
                </a:lnTo>
                <a:lnTo>
                  <a:pt x="0" y="398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373234" y="199148"/>
            <a:ext cx="13449997" cy="3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3051">
                <a:solidFill>
                  <a:srgbClr val="000000"/>
                </a:solidFill>
                <a:latin typeface="Montserrat Classic"/>
              </a:rPr>
              <a:t>OBTENTION D’UN DATA FRAME, TRANSFORMABLE EN TABLEAU</a:t>
            </a:r>
          </a:p>
        </p:txBody>
      </p:sp>
      <p:sp>
        <p:nvSpPr>
          <p:cNvPr id="6" name="Freeform 6"/>
          <p:cNvSpPr/>
          <p:nvPr/>
        </p:nvSpPr>
        <p:spPr>
          <a:xfrm rot="2700000">
            <a:off x="7773483" y="-651055"/>
            <a:ext cx="2741034" cy="2734181"/>
          </a:xfrm>
          <a:custGeom>
            <a:avLst/>
            <a:gdLst/>
            <a:ahLst/>
            <a:cxnLst/>
            <a:rect l="l" t="t" r="r" b="b"/>
            <a:pathLst>
              <a:path w="2741034" h="2734181">
                <a:moveTo>
                  <a:pt x="0" y="0"/>
                </a:moveTo>
                <a:lnTo>
                  <a:pt x="2741034" y="0"/>
                </a:lnTo>
                <a:lnTo>
                  <a:pt x="2741034" y="2734181"/>
                </a:lnTo>
                <a:lnTo>
                  <a:pt x="0" y="2734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0174263" y="8087160"/>
            <a:ext cx="727957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Transformation du format de la date -&gt; passer d’un format écrit à un format YYYY/MM/DD </a:t>
            </a:r>
          </a:p>
        </p:txBody>
      </p:sp>
      <p:sp>
        <p:nvSpPr>
          <p:cNvPr id="8" name="AutoShape 8"/>
          <p:cNvSpPr/>
          <p:nvPr/>
        </p:nvSpPr>
        <p:spPr>
          <a:xfrm>
            <a:off x="9860984" y="8367927"/>
            <a:ext cx="47449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397</Words>
  <Application>Microsoft Macintosh PowerPoint</Application>
  <PresentationFormat>Personnalisé</PresentationFormat>
  <Paragraphs>67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IBM Plex Sans</vt:lpstr>
      <vt:lpstr>Montserrat Classic</vt:lpstr>
      <vt:lpstr>Open Sans</vt:lpstr>
      <vt:lpstr>Arial</vt:lpstr>
      <vt:lpstr>Open Sans Bold</vt:lpstr>
      <vt:lpstr>Calibri</vt:lpstr>
      <vt:lpstr>Fira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Commerciale Planification et Stratégie Modulaire Abstraite Orange et Blanc</dc:title>
  <cp:lastModifiedBy>Charles Louis-Victor</cp:lastModifiedBy>
  <cp:revision>2</cp:revision>
  <dcterms:created xsi:type="dcterms:W3CDTF">2006-08-16T00:00:00Z</dcterms:created>
  <dcterms:modified xsi:type="dcterms:W3CDTF">2024-04-04T18:40:05Z</dcterms:modified>
  <dc:identifier>DAGARBdVu6Q</dc:identifier>
</cp:coreProperties>
</file>